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3" r:id="rId5"/>
    <p:sldId id="264" r:id="rId6"/>
    <p:sldId id="265" r:id="rId7"/>
    <p:sldId id="266" r:id="rId8"/>
    <p:sldId id="268" r:id="rId9"/>
    <p:sldId id="269" r:id="rId10"/>
    <p:sldId id="270" r:id="rId11"/>
    <p:sldId id="271" r:id="rId12"/>
    <p:sldId id="272" r:id="rId13"/>
    <p:sldId id="273" r:id="rId14"/>
    <p:sldId id="274" r:id="rId15"/>
    <p:sldId id="275" r:id="rId16"/>
    <p:sldId id="260" r:id="rId17"/>
    <p:sldId id="262" r:id="rId18"/>
    <p:sldId id="267" r:id="rId19"/>
    <p:sldId id="257" r:id="rId20"/>
  </p:sldIdLst>
  <p:sldSz cx="9144000" cy="5715000" type="screen16x1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9" d="100"/>
          <a:sy n="79" d="100"/>
        </p:scale>
        <p:origin x="-1104" y="-90"/>
      </p:cViewPr>
      <p:guideLst>
        <p:guide orient="horz" pos="180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2.png>
</file>

<file path=ppt/media/image3.jpg>
</file>

<file path=ppt/media/image4.png>
</file>

<file path=ppt/media/image5.png>
</file>

<file path=ppt/media/image6.pn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775355"/>
            <a:ext cx="7772400" cy="1225021"/>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238500"/>
            <a:ext cx="6400800" cy="14605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93EC44B0-8093-499F-9FE1-FDF98E4DCE10}" type="datetimeFigureOut">
              <a:rPr lang="zh-CN" altLang="en-US" smtClean="0"/>
              <a:t>2017/12/20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155976066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3EC44B0-8093-499F-9FE1-FDF98E4DCE10}" type="datetimeFigureOut">
              <a:rPr lang="zh-CN" altLang="en-US" smtClean="0"/>
              <a:t>2017/12/20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583369198"/>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90500"/>
            <a:ext cx="2057400" cy="40640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90500"/>
            <a:ext cx="6019800" cy="40640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3EC44B0-8093-499F-9FE1-FDF98E4DCE10}" type="datetimeFigureOut">
              <a:rPr lang="zh-CN" altLang="en-US" smtClean="0"/>
              <a:t>2017/12/20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49910667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3EC44B0-8093-499F-9FE1-FDF98E4DCE10}" type="datetimeFigureOut">
              <a:rPr lang="zh-CN" altLang="en-US" smtClean="0"/>
              <a:t>2017/12/20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288948542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672417"/>
            <a:ext cx="7772400" cy="1135063"/>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422261"/>
            <a:ext cx="7772400" cy="125015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93EC44B0-8093-499F-9FE1-FDF98E4DCE10}" type="datetimeFigureOut">
              <a:rPr lang="zh-CN" altLang="en-US" smtClean="0"/>
              <a:t>2017/12/20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71575207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111250"/>
            <a:ext cx="4038600" cy="3143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111250"/>
            <a:ext cx="4038600" cy="3143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93EC44B0-8093-499F-9FE1-FDF98E4DCE10}" type="datetimeFigureOut">
              <a:rPr lang="zh-CN" altLang="en-US" smtClean="0"/>
              <a:t>2017/12/20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59889530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28865"/>
            <a:ext cx="8229600" cy="9525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79261"/>
            <a:ext cx="4040188"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812396"/>
            <a:ext cx="4040188"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279261"/>
            <a:ext cx="4041775"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812396"/>
            <a:ext cx="4041775"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93EC44B0-8093-499F-9FE1-FDF98E4DCE10}" type="datetimeFigureOut">
              <a:rPr lang="zh-CN" altLang="en-US" smtClean="0"/>
              <a:t>2017/12/20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56681023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93EC44B0-8093-499F-9FE1-FDF98E4DCE10}" type="datetimeFigureOut">
              <a:rPr lang="zh-CN" altLang="en-US" smtClean="0"/>
              <a:t>2017/12/20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216260057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3EC44B0-8093-499F-9FE1-FDF98E4DCE10}" type="datetimeFigureOut">
              <a:rPr lang="zh-CN" altLang="en-US" smtClean="0"/>
              <a:t>2017/12/20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40759901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27542"/>
            <a:ext cx="3008313" cy="968375"/>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27542"/>
            <a:ext cx="5111750" cy="487759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195917"/>
            <a:ext cx="3008313" cy="39092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3EC44B0-8093-499F-9FE1-FDF98E4DCE10}" type="datetimeFigureOut">
              <a:rPr lang="zh-CN" altLang="en-US" smtClean="0"/>
              <a:t>2017/12/20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98940954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000500"/>
            <a:ext cx="5486400" cy="472282"/>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510646"/>
            <a:ext cx="5486400" cy="3429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472782"/>
            <a:ext cx="5486400" cy="6707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93EC44B0-8093-499F-9FE1-FDF98E4DCE10}" type="datetimeFigureOut">
              <a:rPr lang="zh-CN" altLang="en-US" smtClean="0"/>
              <a:t>2017/12/20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324763688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28865"/>
            <a:ext cx="8229600" cy="9525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333500"/>
            <a:ext cx="8229600" cy="3771636"/>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457200" y="5296959"/>
            <a:ext cx="2133600" cy="304271"/>
          </a:xfrm>
          <a:prstGeom prst="rect">
            <a:avLst/>
          </a:prstGeom>
        </p:spPr>
        <p:txBody>
          <a:bodyPr vert="horz" lIns="91440" tIns="45720" rIns="91440" bIns="45720" rtlCol="0" anchor="ctr"/>
          <a:lstStyle>
            <a:lvl1pPr algn="l">
              <a:defRPr sz="1200">
                <a:solidFill>
                  <a:schemeClr val="tx1">
                    <a:tint val="75000"/>
                  </a:schemeClr>
                </a:solidFill>
              </a:defRPr>
            </a:lvl1pPr>
          </a:lstStyle>
          <a:p>
            <a:fld id="{93EC44B0-8093-499F-9FE1-FDF98E4DCE10}" type="datetimeFigureOut">
              <a:rPr lang="zh-CN" altLang="en-US" smtClean="0"/>
              <a:t>2017/12/20</a:t>
            </a:fld>
            <a:endParaRPr lang="zh-CN" altLang="en-US"/>
          </a:p>
        </p:txBody>
      </p:sp>
      <p:sp>
        <p:nvSpPr>
          <p:cNvPr id="5" name="页脚占位符 4"/>
          <p:cNvSpPr>
            <a:spLocks noGrp="1"/>
          </p:cNvSpPr>
          <p:nvPr>
            <p:ph type="ftr" sz="quarter" idx="3"/>
          </p:nvPr>
        </p:nvSpPr>
        <p:spPr>
          <a:xfrm>
            <a:off x="3124200" y="5296959"/>
            <a:ext cx="2895600" cy="304271"/>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5296959"/>
            <a:ext cx="2133600" cy="304271"/>
          </a:xfrm>
          <a:prstGeom prst="rect">
            <a:avLst/>
          </a:prstGeom>
        </p:spPr>
        <p:txBody>
          <a:bodyPr vert="horz" lIns="91440" tIns="45720" rIns="91440" bIns="45720" rtlCol="0" anchor="ctr"/>
          <a:lstStyle>
            <a:lvl1pPr algn="r">
              <a:defRPr sz="1200">
                <a:solidFill>
                  <a:schemeClr val="tx1">
                    <a:tint val="75000"/>
                  </a:schemeClr>
                </a:solidFill>
              </a:defRPr>
            </a:lvl1pPr>
          </a:lstStyle>
          <a:p>
            <a:fld id="{067C433F-773D-46AF-B867-01A22E0A5383}" type="slidenum">
              <a:rPr lang="zh-CN" altLang="en-US" smtClean="0"/>
              <a:t>‹#›</a:t>
            </a:fld>
            <a:endParaRPr lang="zh-CN" altLang="en-US"/>
          </a:p>
        </p:txBody>
      </p:sp>
    </p:spTree>
    <p:extLst>
      <p:ext uri="{BB962C8B-B14F-4D97-AF65-F5344CB8AC3E}">
        <p14:creationId xmlns:p14="http://schemas.microsoft.com/office/powerpoint/2010/main" val="20544640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image" Target="../media/image7.jpg"/><Relationship Id="rId1" Type="http://schemas.openxmlformats.org/officeDocument/2006/relationships/slideLayout" Target="../slideLayouts/slideLayout2.xml"/><Relationship Id="rId5" Type="http://schemas.openxmlformats.org/officeDocument/2006/relationships/slide" Target="slide14.xml"/><Relationship Id="rId4" Type="http://schemas.openxmlformats.org/officeDocument/2006/relationships/slide" Target="slide11.xml"/></Relationships>
</file>

<file path=ppt/slides/_rels/slide1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 y="0"/>
            <a:ext cx="9142854" cy="5715000"/>
          </a:xfrm>
          <a:prstGeom prst="rect">
            <a:avLst/>
          </a:prstGeom>
        </p:spPr>
      </p:pic>
      <p:sp>
        <p:nvSpPr>
          <p:cNvPr id="6" name="标题 1"/>
          <p:cNvSpPr txBox="1">
            <a:spLocks/>
          </p:cNvSpPr>
          <p:nvPr/>
        </p:nvSpPr>
        <p:spPr>
          <a:xfrm>
            <a:off x="107504" y="409228"/>
            <a:ext cx="6846460" cy="3024336"/>
          </a:xfrm>
          <a:prstGeom prst="rect">
            <a:avLst/>
          </a:prstGeom>
        </p:spPr>
        <p:txBody>
          <a:bodyPr anchor="ct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ltLang="zh-CN" sz="4000" b="1" dirty="0" err="1"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Uml</a:t>
            </a:r>
            <a:r>
              <a:rPr lang="zh-CN" altLang="en-US"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基础</a:t>
            </a:r>
            <a:r>
              <a:rPr lang="en-US" altLang="zh-CN"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III</a:t>
            </a:r>
          </a:p>
          <a:p>
            <a:pPr marL="0" marR="0" lvl="0" indent="0" algn="l" defTabSz="914400" rtl="0" eaLnBrk="1" fontAlgn="auto" latinLnBrk="0" hangingPunct="1">
              <a:lnSpc>
                <a:spcPct val="100000"/>
              </a:lnSpc>
              <a:spcBef>
                <a:spcPct val="0"/>
              </a:spcBef>
              <a:spcAft>
                <a:spcPts val="0"/>
              </a:spcAft>
              <a:buClrTx/>
              <a:buSzTx/>
              <a:buFontTx/>
              <a:buNone/>
              <a:tabLst/>
              <a:defRPr/>
            </a:pPr>
            <a:r>
              <a:rPr lang="en-US" altLang="zh-CN" sz="4000" b="1" dirty="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 </a:t>
            </a:r>
            <a:r>
              <a:rPr lang="en-US" altLang="zh-CN"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    —</a:t>
            </a:r>
            <a:r>
              <a:rPr lang="zh-CN" altLang="en-US"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对象图、构件图、包图</a:t>
            </a:r>
            <a:endParaRPr lang="en-US" altLang="zh-CN"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endParaRPr>
          </a:p>
          <a:p>
            <a:pPr marL="0" marR="0" lvl="0" indent="0" defTabSz="914400" rtl="0" eaLnBrk="1" fontAlgn="auto" latinLnBrk="0" hangingPunct="1">
              <a:lnSpc>
                <a:spcPct val="100000"/>
              </a:lnSpc>
              <a:spcBef>
                <a:spcPct val="0"/>
              </a:spcBef>
              <a:spcAft>
                <a:spcPts val="0"/>
              </a:spcAft>
              <a:buClrTx/>
              <a:buSzTx/>
              <a:buFontTx/>
              <a:buNone/>
              <a:tabLst/>
              <a:defRPr/>
            </a:pPr>
            <a:endParaRPr kumimoji="0" lang="en-US" altLang="zh-CN" sz="4000" b="1" i="0" u="none" strike="noStrike" kern="1200" cap="none" spc="0" normalizeH="0" baseline="0" noProof="0" dirty="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uLnTx/>
              <a:uFillTx/>
              <a:latin typeface="微软雅黑" pitchFamily="34" charset="-122"/>
              <a:ea typeface="微软雅黑" pitchFamily="34" charset="-122"/>
              <a:cs typeface="+mj-cs"/>
            </a:endParaRPr>
          </a:p>
          <a:p>
            <a:pPr marL="0" marR="0" lvl="0" indent="0" defTabSz="914400" rtl="0" eaLnBrk="1" fontAlgn="auto" latinLnBrk="0" hangingPunct="1">
              <a:lnSpc>
                <a:spcPct val="100000"/>
              </a:lnSpc>
              <a:spcBef>
                <a:spcPct val="0"/>
              </a:spcBef>
              <a:spcAft>
                <a:spcPts val="0"/>
              </a:spcAft>
              <a:buClrTx/>
              <a:buSzTx/>
              <a:buFontTx/>
              <a:buNone/>
              <a:tabLst/>
              <a:defRPr/>
            </a:pPr>
            <a:endParaRPr lang="en-US" altLang="zh-CN" sz="4000" b="1"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endParaRPr>
          </a:p>
          <a:p>
            <a:pPr marL="0" marR="0" lvl="0" indent="0" defTabSz="914400" rtl="0" eaLnBrk="1" fontAlgn="auto" latinLnBrk="0" hangingPunct="1">
              <a:lnSpc>
                <a:spcPct val="100000"/>
              </a:lnSpc>
              <a:spcBef>
                <a:spcPct val="0"/>
              </a:spcBef>
              <a:spcAft>
                <a:spcPts val="0"/>
              </a:spcAft>
              <a:buClrTx/>
              <a:buSzTx/>
              <a:buFontTx/>
              <a:buNone/>
              <a:tabLst/>
              <a:defRPr/>
            </a:pPr>
            <a:endParaRPr kumimoji="0" lang="en-US" altLang="zh-CN" sz="4000" b="1" i="0" u="none" strike="noStrike" kern="1200" cap="none" spc="0" normalizeH="0" baseline="0" noProof="0"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uLnTx/>
              <a:uFillTx/>
              <a:latin typeface="微软雅黑" pitchFamily="34" charset="-122"/>
              <a:ea typeface="微软雅黑" pitchFamily="34" charset="-122"/>
              <a:cs typeface="+mj-cs"/>
            </a:endParaRPr>
          </a:p>
        </p:txBody>
      </p:sp>
      <p:pic>
        <p:nvPicPr>
          <p:cNvPr id="1027" name="Picture 3" descr="C:\Users\admin\Desktop\G20文档\绘画图\logo透明.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2460" y="3577580"/>
            <a:ext cx="3238549" cy="3238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733951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a:t>构件</a:t>
            </a:r>
            <a:r>
              <a:rPr lang="zh-CN" altLang="en-US" sz="3200" dirty="0" smtClean="0"/>
              <a:t>图</a:t>
            </a:r>
            <a:r>
              <a:rPr lang="zh-CN" altLang="en-US" sz="3200" dirty="0"/>
              <a:t>的目的可概括为：</a:t>
            </a:r>
          </a:p>
        </p:txBody>
      </p:sp>
      <p:sp>
        <p:nvSpPr>
          <p:cNvPr id="3" name="TextBox 2"/>
          <p:cNvSpPr txBox="1"/>
          <p:nvPr/>
        </p:nvSpPr>
        <p:spPr>
          <a:xfrm>
            <a:off x="683568" y="1983434"/>
            <a:ext cx="7776864" cy="923330"/>
          </a:xfrm>
          <a:prstGeom prst="rect">
            <a:avLst/>
          </a:prstGeom>
          <a:noFill/>
        </p:spPr>
        <p:txBody>
          <a:bodyPr wrap="square" rtlCol="0">
            <a:spAutoFit/>
          </a:bodyPr>
          <a:lstStyle/>
          <a:p>
            <a:r>
              <a:rPr lang="zh-CN" altLang="en-US" dirty="0"/>
              <a:t>可视化系统的组成部分</a:t>
            </a:r>
          </a:p>
          <a:p>
            <a:r>
              <a:rPr lang="zh-CN" altLang="en-US" dirty="0"/>
              <a:t>构建的可执行文件，使用正向和反向工程。</a:t>
            </a:r>
          </a:p>
          <a:p>
            <a:r>
              <a:rPr lang="zh-CN" altLang="en-US" dirty="0"/>
              <a:t>描述的组织和组件的关系。</a:t>
            </a:r>
            <a:endParaRPr lang="en-US" altLang="zh-CN" dirty="0"/>
          </a:p>
        </p:txBody>
      </p:sp>
    </p:spTree>
    <p:extLst>
      <p:ext uri="{BB962C8B-B14F-4D97-AF65-F5344CB8AC3E}">
        <p14:creationId xmlns:p14="http://schemas.microsoft.com/office/powerpoint/2010/main" val="75864011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a:t>构件图</a:t>
            </a:r>
            <a:r>
              <a:rPr lang="zh-CN" altLang="zh-CN" sz="3200" dirty="0"/>
              <a:t>的组成</a:t>
            </a:r>
            <a:r>
              <a:rPr lang="zh-CN" altLang="en-US" sz="3200" dirty="0"/>
              <a:t>（四大组成）</a:t>
            </a:r>
          </a:p>
        </p:txBody>
      </p:sp>
      <p:sp>
        <p:nvSpPr>
          <p:cNvPr id="3" name="TextBox 2"/>
          <p:cNvSpPr txBox="1"/>
          <p:nvPr/>
        </p:nvSpPr>
        <p:spPr>
          <a:xfrm>
            <a:off x="1835696" y="2474360"/>
            <a:ext cx="7776864" cy="369332"/>
          </a:xfrm>
          <a:prstGeom prst="rect">
            <a:avLst/>
          </a:prstGeom>
          <a:noFill/>
        </p:spPr>
        <p:txBody>
          <a:bodyPr wrap="square" rtlCol="0">
            <a:spAutoFit/>
          </a:bodyPr>
          <a:lstStyle/>
          <a:p>
            <a:r>
              <a:rPr lang="zh-CN" altLang="zh-CN" dirty="0" smtClean="0"/>
              <a:t>组件</a:t>
            </a:r>
            <a:r>
              <a:rPr lang="en-US" altLang="zh-CN" dirty="0" smtClean="0"/>
              <a:t>                </a:t>
            </a:r>
            <a:r>
              <a:rPr lang="zh-CN" altLang="zh-CN" dirty="0" smtClean="0"/>
              <a:t>接口</a:t>
            </a:r>
            <a:r>
              <a:rPr lang="en-US" altLang="zh-CN" dirty="0" smtClean="0"/>
              <a:t>              </a:t>
            </a:r>
            <a:r>
              <a:rPr lang="zh-CN" altLang="zh-CN" dirty="0" smtClean="0"/>
              <a:t>实现</a:t>
            </a:r>
            <a:r>
              <a:rPr lang="en-US" altLang="zh-CN" dirty="0" smtClean="0"/>
              <a:t>               </a:t>
            </a:r>
            <a:r>
              <a:rPr lang="zh-CN" altLang="zh-CN" dirty="0" smtClean="0"/>
              <a:t>依赖</a:t>
            </a:r>
            <a:endParaRPr lang="zh-CN" altLang="en-US" dirty="0"/>
          </a:p>
        </p:txBody>
      </p:sp>
    </p:spTree>
    <p:extLst>
      <p:ext uri="{BB962C8B-B14F-4D97-AF65-F5344CB8AC3E}">
        <p14:creationId xmlns:p14="http://schemas.microsoft.com/office/powerpoint/2010/main" val="391123067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构件图例子</a:t>
            </a:r>
            <a:endParaRPr lang="zh-CN" altLang="en-US" sz="3200" dirty="0"/>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3568" y="1345332"/>
            <a:ext cx="8136904" cy="3381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39080106"/>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包图</a:t>
            </a:r>
            <a:endParaRPr lang="zh-CN" altLang="en-US" sz="3200" dirty="0"/>
          </a:p>
        </p:txBody>
      </p:sp>
      <p:sp>
        <p:nvSpPr>
          <p:cNvPr id="3" name="TextBox 2"/>
          <p:cNvSpPr txBox="1"/>
          <p:nvPr/>
        </p:nvSpPr>
        <p:spPr>
          <a:xfrm>
            <a:off x="709990" y="2126310"/>
            <a:ext cx="7776864" cy="923330"/>
          </a:xfrm>
          <a:prstGeom prst="rect">
            <a:avLst/>
          </a:prstGeom>
          <a:noFill/>
        </p:spPr>
        <p:txBody>
          <a:bodyPr wrap="square" rtlCol="0">
            <a:spAutoFit/>
          </a:bodyPr>
          <a:lstStyle/>
          <a:p>
            <a:r>
              <a:rPr lang="zh-CN" altLang="en-US" dirty="0"/>
              <a:t>包图是在 </a:t>
            </a:r>
            <a:r>
              <a:rPr lang="en-US" altLang="zh-CN" dirty="0"/>
              <a:t>UML </a:t>
            </a:r>
            <a:r>
              <a:rPr lang="zh-CN" altLang="en-US" dirty="0"/>
              <a:t>中用类似于文件夹的符号表示的模型元素的组合。系统中的每个元素都只能为一个包所有，一个包可嵌套在另一个包中。使用包图可以将相关元素归入一个系统。一个包中可包含附属包、图表或单个元素。</a:t>
            </a:r>
          </a:p>
        </p:txBody>
      </p:sp>
    </p:spTree>
    <p:extLst>
      <p:ext uri="{BB962C8B-B14F-4D97-AF65-F5344CB8AC3E}">
        <p14:creationId xmlns:p14="http://schemas.microsoft.com/office/powerpoint/2010/main" val="104381691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包之间的关系</a:t>
            </a:r>
            <a:endParaRPr lang="zh-CN" altLang="en-US" sz="3200" dirty="0"/>
          </a:p>
        </p:txBody>
      </p:sp>
      <p:sp>
        <p:nvSpPr>
          <p:cNvPr id="3" name="TextBox 2"/>
          <p:cNvSpPr txBox="1"/>
          <p:nvPr/>
        </p:nvSpPr>
        <p:spPr>
          <a:xfrm>
            <a:off x="709990" y="2126310"/>
            <a:ext cx="7776864" cy="1477328"/>
          </a:xfrm>
          <a:prstGeom prst="rect">
            <a:avLst/>
          </a:prstGeom>
          <a:noFill/>
        </p:spPr>
        <p:txBody>
          <a:bodyPr wrap="square" rtlCol="0">
            <a:spAutoFit/>
          </a:bodyPr>
          <a:lstStyle/>
          <a:p>
            <a:r>
              <a:rPr lang="en-US" altLang="zh-CN" dirty="0" smtClean="0"/>
              <a:t>1.</a:t>
            </a:r>
            <a:r>
              <a:rPr lang="zh-CN" altLang="en-US" dirty="0" smtClean="0"/>
              <a:t>引入关系：一个包中的类可以被另一个指定包（以及嵌套于其中的那些包）中的类引用。</a:t>
            </a:r>
            <a:endParaRPr lang="en-US" altLang="zh-CN" dirty="0" smtClean="0"/>
          </a:p>
          <a:p>
            <a:r>
              <a:rPr lang="en-US" altLang="zh-CN" dirty="0" smtClean="0"/>
              <a:t>2.</a:t>
            </a:r>
            <a:r>
              <a:rPr lang="zh-CN" altLang="en-US" dirty="0" smtClean="0"/>
              <a:t>泛化关系：表示一个包继承了另一个包的全部内容，同时又补充自己增加的内容</a:t>
            </a:r>
            <a:r>
              <a:rPr lang="zh-CN" altLang="en-US" dirty="0" smtClean="0"/>
              <a:t>。</a:t>
            </a:r>
            <a:endParaRPr lang="en-US" altLang="zh-CN" dirty="0" smtClean="0"/>
          </a:p>
          <a:p>
            <a:r>
              <a:rPr lang="en-US" altLang="zh-CN" dirty="0" smtClean="0"/>
              <a:t>3.</a:t>
            </a:r>
            <a:r>
              <a:rPr lang="zh-CN" altLang="en-US" dirty="0" smtClean="0"/>
              <a:t>嵌套关系：一个包中可以包含若干</a:t>
            </a:r>
            <a:r>
              <a:rPr lang="zh-CN" altLang="en-US" smtClean="0"/>
              <a:t>个子包，构成包的嵌套层次结构。</a:t>
            </a:r>
            <a:endParaRPr lang="zh-CN" altLang="en-US" dirty="0"/>
          </a:p>
        </p:txBody>
      </p:sp>
    </p:spTree>
    <p:extLst>
      <p:ext uri="{BB962C8B-B14F-4D97-AF65-F5344CB8AC3E}">
        <p14:creationId xmlns:p14="http://schemas.microsoft.com/office/powerpoint/2010/main" val="132062988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包图例子</a:t>
            </a:r>
            <a:endParaRPr lang="zh-CN" altLang="en-US" sz="3200" dirty="0"/>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9632" y="1011687"/>
            <a:ext cx="6248400" cy="4076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8105185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739"/>
            <a:ext cx="9144626" cy="5737820"/>
          </a:xfrm>
          <a:prstGeom prst="rect">
            <a:avLst/>
          </a:prstGeom>
        </p:spPr>
      </p:pic>
      <p:sp>
        <p:nvSpPr>
          <p:cNvPr id="8" name="Text Box 11"/>
          <p:cNvSpPr txBox="1">
            <a:spLocks noChangeArrowheads="1"/>
          </p:cNvSpPr>
          <p:nvPr/>
        </p:nvSpPr>
        <p:spPr bwMode="auto">
          <a:xfrm>
            <a:off x="521096" y="3028072"/>
            <a:ext cx="192345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dirty="0">
                <a:hlinkClick r:id="rId3" action="ppaction://hlinksldjump"/>
              </a:rPr>
              <a:t>对象图的</a:t>
            </a:r>
            <a:r>
              <a:rPr lang="zh-CN" altLang="en-US" b="1" dirty="0" smtClean="0">
                <a:hlinkClick r:id="rId3" action="ppaction://hlinksldjump"/>
              </a:rPr>
              <a:t>用途</a:t>
            </a:r>
            <a:r>
              <a:rPr lang="zh-CN" altLang="en-US" b="1" dirty="0" smtClean="0"/>
              <a:t>（答出</a:t>
            </a:r>
            <a:r>
              <a:rPr lang="en-US" altLang="zh-CN" b="1" dirty="0" smtClean="0"/>
              <a:t>3</a:t>
            </a:r>
            <a:r>
              <a:rPr lang="zh-CN" altLang="en-US" b="1" dirty="0" smtClean="0"/>
              <a:t>个）</a:t>
            </a:r>
            <a:endParaRPr lang="zh-CN" altLang="en-US" dirty="0"/>
          </a:p>
        </p:txBody>
      </p:sp>
      <p:sp>
        <p:nvSpPr>
          <p:cNvPr id="9" name="Text Box 11"/>
          <p:cNvSpPr txBox="1">
            <a:spLocks noChangeArrowheads="1"/>
          </p:cNvSpPr>
          <p:nvPr/>
        </p:nvSpPr>
        <p:spPr bwMode="auto">
          <a:xfrm>
            <a:off x="3609958" y="2989225"/>
            <a:ext cx="192345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b="1" dirty="0">
                <a:hlinkClick r:id="rId4" action="ppaction://hlinksldjump"/>
              </a:rPr>
              <a:t>构件图</a:t>
            </a:r>
            <a:r>
              <a:rPr lang="zh-CN" altLang="zh-CN" b="1" dirty="0">
                <a:hlinkClick r:id="rId4" action="ppaction://hlinksldjump"/>
              </a:rPr>
              <a:t>的组成</a:t>
            </a:r>
            <a:endParaRPr lang="zh-CN" altLang="en-US" b="1" dirty="0">
              <a:latin typeface="微软雅黑" pitchFamily="34" charset="-122"/>
              <a:ea typeface="微软雅黑" pitchFamily="34" charset="-122"/>
            </a:endParaRPr>
          </a:p>
        </p:txBody>
      </p:sp>
      <p:sp>
        <p:nvSpPr>
          <p:cNvPr id="10" name="Text Box 11"/>
          <p:cNvSpPr txBox="1">
            <a:spLocks noChangeArrowheads="1"/>
          </p:cNvSpPr>
          <p:nvPr/>
        </p:nvSpPr>
        <p:spPr bwMode="auto">
          <a:xfrm>
            <a:off x="6677936" y="2981905"/>
            <a:ext cx="205233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eaLnBrk="1" hangingPunct="1"/>
            <a:r>
              <a:rPr lang="zh-CN" altLang="en-US" b="1" dirty="0">
                <a:hlinkClick r:id="rId5" action="ppaction://hlinksldjump"/>
              </a:rPr>
              <a:t>包的关系</a:t>
            </a:r>
            <a:endParaRPr lang="zh-CN" altLang="en-US" b="1" dirty="0"/>
          </a:p>
        </p:txBody>
      </p:sp>
      <p:grpSp>
        <p:nvGrpSpPr>
          <p:cNvPr id="11" name="组合 10"/>
          <p:cNvGrpSpPr/>
          <p:nvPr/>
        </p:nvGrpSpPr>
        <p:grpSpPr>
          <a:xfrm>
            <a:off x="2907013" y="1129308"/>
            <a:ext cx="216024" cy="3919634"/>
            <a:chOff x="2951820" y="1026098"/>
            <a:chExt cx="216024" cy="3919634"/>
          </a:xfrm>
        </p:grpSpPr>
        <p:cxnSp>
          <p:nvCxnSpPr>
            <p:cNvPr id="12" name="直接连接符 11"/>
            <p:cNvCxnSpPr/>
            <p:nvPr/>
          </p:nvCxnSpPr>
          <p:spPr>
            <a:xfrm>
              <a:off x="3059832" y="1273324"/>
              <a:ext cx="0" cy="3672408"/>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2951820" y="1026098"/>
              <a:ext cx="216024" cy="216024"/>
            </a:xfrm>
            <a:prstGeom prst="ellipse">
              <a:avLst/>
            </a:prstGeom>
            <a:solidFill>
              <a:schemeClr val="bg1">
                <a:alpha val="42000"/>
              </a:schemeClr>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14" name="组合 13"/>
          <p:cNvGrpSpPr/>
          <p:nvPr/>
        </p:nvGrpSpPr>
        <p:grpSpPr>
          <a:xfrm>
            <a:off x="5967353" y="1129308"/>
            <a:ext cx="216024" cy="3919634"/>
            <a:chOff x="2951820" y="1026098"/>
            <a:chExt cx="216024" cy="3919634"/>
          </a:xfrm>
        </p:grpSpPr>
        <p:cxnSp>
          <p:nvCxnSpPr>
            <p:cNvPr id="15" name="直接连接符 14"/>
            <p:cNvCxnSpPr/>
            <p:nvPr/>
          </p:nvCxnSpPr>
          <p:spPr>
            <a:xfrm>
              <a:off x="3059832" y="1273324"/>
              <a:ext cx="0" cy="3672408"/>
            </a:xfrm>
            <a:prstGeom prst="line">
              <a:avLst/>
            </a:prstGeom>
            <a:ln w="19050">
              <a:solidFill>
                <a:schemeClr val="tx1"/>
              </a:solidFill>
              <a:prstDash val="sysDot"/>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2951820" y="1026098"/>
              <a:ext cx="216024" cy="216024"/>
            </a:xfrm>
            <a:prstGeom prst="ellipse">
              <a:avLst/>
            </a:prstGeom>
            <a:solidFill>
              <a:schemeClr val="bg1">
                <a:alpha val="42000"/>
              </a:schemeClr>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2" name="TextBox 1"/>
          <p:cNvSpPr txBox="1"/>
          <p:nvPr/>
        </p:nvSpPr>
        <p:spPr>
          <a:xfrm>
            <a:off x="756138" y="844079"/>
            <a:ext cx="3312368" cy="369332"/>
          </a:xfrm>
          <a:prstGeom prst="rect">
            <a:avLst/>
          </a:prstGeom>
          <a:noFill/>
        </p:spPr>
        <p:txBody>
          <a:bodyPr wrap="square" rtlCol="0">
            <a:spAutoFit/>
          </a:bodyPr>
          <a:lstStyle/>
          <a:p>
            <a:r>
              <a:rPr lang="zh-CN" altLang="en-US" dirty="0" smtClean="0"/>
              <a:t>问题</a:t>
            </a:r>
            <a:endParaRPr lang="zh-CN" altLang="en-US" dirty="0"/>
          </a:p>
        </p:txBody>
      </p:sp>
    </p:spTree>
    <p:extLst>
      <p:ext uri="{BB962C8B-B14F-4D97-AF65-F5344CB8AC3E}">
        <p14:creationId xmlns:p14="http://schemas.microsoft.com/office/powerpoint/2010/main" val="359331367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fade">
                                      <p:cBhvr>
                                        <p:cTn id="12" dur="500"/>
                                        <p:tgtEl>
                                          <p:spTgt spid="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barn(inVertical)">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 y="1"/>
            <a:ext cx="9144626" cy="5737820"/>
          </a:xfrm>
          <a:prstGeom prst="rect">
            <a:avLst/>
          </a:prstGeom>
        </p:spPr>
      </p:pic>
      <p:sp>
        <p:nvSpPr>
          <p:cNvPr id="23" name="圆角矩形 22"/>
          <p:cNvSpPr/>
          <p:nvPr/>
        </p:nvSpPr>
        <p:spPr>
          <a:xfrm>
            <a:off x="683568" y="1379144"/>
            <a:ext cx="7704856" cy="3566588"/>
          </a:xfrm>
          <a:prstGeom prst="roundRect">
            <a:avLst>
              <a:gd name="adj" fmla="val 5252"/>
            </a:avLst>
          </a:prstGeom>
          <a:ln/>
        </p:spPr>
        <p:style>
          <a:lnRef idx="1">
            <a:schemeClr val="dk1"/>
          </a:lnRef>
          <a:fillRef idx="2">
            <a:schemeClr val="dk1"/>
          </a:fillRef>
          <a:effectRef idx="1">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2" name="TextBox 1"/>
          <p:cNvSpPr txBox="1"/>
          <p:nvPr/>
        </p:nvSpPr>
        <p:spPr>
          <a:xfrm>
            <a:off x="827584" y="881354"/>
            <a:ext cx="3384376" cy="369332"/>
          </a:xfrm>
          <a:prstGeom prst="rect">
            <a:avLst/>
          </a:prstGeom>
          <a:noFill/>
        </p:spPr>
        <p:txBody>
          <a:bodyPr wrap="square" rtlCol="0">
            <a:spAutoFit/>
          </a:bodyPr>
          <a:lstStyle/>
          <a:p>
            <a:r>
              <a:rPr lang="zh-CN" altLang="en-US" dirty="0" smtClean="0"/>
              <a:t>参考资料</a:t>
            </a:r>
            <a:endParaRPr lang="zh-CN" altLang="en-US" dirty="0"/>
          </a:p>
        </p:txBody>
      </p:sp>
      <p:sp>
        <p:nvSpPr>
          <p:cNvPr id="3" name="TextBox 2"/>
          <p:cNvSpPr txBox="1"/>
          <p:nvPr/>
        </p:nvSpPr>
        <p:spPr>
          <a:xfrm>
            <a:off x="683568" y="1561356"/>
            <a:ext cx="7704856" cy="2862322"/>
          </a:xfrm>
          <a:prstGeom prst="rect">
            <a:avLst/>
          </a:prstGeom>
          <a:noFill/>
        </p:spPr>
        <p:txBody>
          <a:bodyPr wrap="square" rtlCol="0">
            <a:spAutoFit/>
          </a:bodyPr>
          <a:lstStyle/>
          <a:p>
            <a:r>
              <a:rPr lang="en-US" altLang="zh-CN" dirty="0"/>
              <a:t>https://</a:t>
            </a:r>
            <a:r>
              <a:rPr lang="en-US" altLang="zh-CN" dirty="0" smtClean="0"/>
              <a:t>zhidao.baidu.com/question/1757525721793015668.html</a:t>
            </a:r>
          </a:p>
          <a:p>
            <a:r>
              <a:rPr lang="en-US" altLang="zh-CN" dirty="0" smtClean="0"/>
              <a:t>《uml2 </a:t>
            </a:r>
            <a:r>
              <a:rPr lang="zh-CN" altLang="en-US" dirty="0" smtClean="0"/>
              <a:t>基础、建模与设计教程</a:t>
            </a:r>
            <a:r>
              <a:rPr lang="en-US" altLang="zh-CN" dirty="0" smtClean="0"/>
              <a:t>》</a:t>
            </a:r>
          </a:p>
          <a:p>
            <a:r>
              <a:rPr lang="en-US" altLang="zh-CN" dirty="0"/>
              <a:t>http://www.cnblogs.com/finehappy/archive/2009/11/22/1607916.html</a:t>
            </a:r>
          </a:p>
          <a:p>
            <a:r>
              <a:rPr lang="en-US" altLang="zh-CN" dirty="0"/>
              <a:t>https://baike.so.com/doc/4997306-5221565.html</a:t>
            </a:r>
            <a:endParaRPr lang="en-US" altLang="zh-CN" dirty="0" smtClean="0"/>
          </a:p>
          <a:p>
            <a:r>
              <a:rPr lang="en-US" altLang="zh-CN" dirty="0"/>
              <a:t>http://</a:t>
            </a:r>
            <a:r>
              <a:rPr lang="en-US" altLang="zh-CN" dirty="0" smtClean="0"/>
              <a:t>blog.csdn.net/shan9liang/article/details/6712867</a:t>
            </a:r>
          </a:p>
          <a:p>
            <a:r>
              <a:rPr lang="en-US" altLang="zh-CN" dirty="0"/>
              <a:t>http://www.cnblogs.com/finehappy/archive/2009/11/22/1607916.html</a:t>
            </a:r>
          </a:p>
          <a:p>
            <a:endParaRPr lang="en-US" altLang="zh-CN" dirty="0" smtClean="0"/>
          </a:p>
          <a:p>
            <a:endParaRPr lang="en-US" altLang="zh-CN" dirty="0"/>
          </a:p>
          <a:p>
            <a:endParaRPr lang="en-US" altLang="zh-CN" dirty="0" smtClean="0"/>
          </a:p>
          <a:p>
            <a:endParaRPr lang="zh-CN" altLang="en-US" dirty="0"/>
          </a:p>
        </p:txBody>
      </p:sp>
    </p:spTree>
    <p:extLst>
      <p:ext uri="{BB962C8B-B14F-4D97-AF65-F5344CB8AC3E}">
        <p14:creationId xmlns:p14="http://schemas.microsoft.com/office/powerpoint/2010/main" val="409183787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 y="1"/>
            <a:ext cx="9144626" cy="5737820"/>
          </a:xfrm>
          <a:prstGeom prst="rect">
            <a:avLst/>
          </a:prstGeom>
        </p:spPr>
      </p:pic>
      <p:sp>
        <p:nvSpPr>
          <p:cNvPr id="23" name="圆角矩形 22"/>
          <p:cNvSpPr/>
          <p:nvPr/>
        </p:nvSpPr>
        <p:spPr>
          <a:xfrm>
            <a:off x="683568" y="1379144"/>
            <a:ext cx="7704856" cy="3566588"/>
          </a:xfrm>
          <a:prstGeom prst="roundRect">
            <a:avLst>
              <a:gd name="adj" fmla="val 5252"/>
            </a:avLst>
          </a:prstGeom>
          <a:ln/>
        </p:spPr>
        <p:style>
          <a:lnRef idx="1">
            <a:schemeClr val="dk1"/>
          </a:lnRef>
          <a:fillRef idx="2">
            <a:schemeClr val="dk1"/>
          </a:fillRef>
          <a:effectRef idx="1">
            <a:schemeClr val="dk1"/>
          </a:effectRef>
          <a:fontRef idx="minor">
            <a:schemeClr val="dk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endParaRPr>
          </a:p>
        </p:txBody>
      </p:sp>
      <p:sp>
        <p:nvSpPr>
          <p:cNvPr id="2" name="TextBox 1"/>
          <p:cNvSpPr txBox="1"/>
          <p:nvPr/>
        </p:nvSpPr>
        <p:spPr>
          <a:xfrm>
            <a:off x="827584" y="881354"/>
            <a:ext cx="3384376" cy="369332"/>
          </a:xfrm>
          <a:prstGeom prst="rect">
            <a:avLst/>
          </a:prstGeom>
          <a:noFill/>
        </p:spPr>
        <p:txBody>
          <a:bodyPr wrap="square" rtlCol="0">
            <a:spAutoFit/>
          </a:bodyPr>
          <a:lstStyle/>
          <a:p>
            <a:r>
              <a:rPr lang="zh-CN" altLang="en-US" dirty="0" smtClean="0"/>
              <a:t>小组成员分工</a:t>
            </a:r>
            <a:endParaRPr lang="zh-CN" altLang="en-US" dirty="0"/>
          </a:p>
        </p:txBody>
      </p:sp>
      <p:sp>
        <p:nvSpPr>
          <p:cNvPr id="3" name="TextBox 2"/>
          <p:cNvSpPr txBox="1"/>
          <p:nvPr/>
        </p:nvSpPr>
        <p:spPr>
          <a:xfrm>
            <a:off x="683568" y="2146775"/>
            <a:ext cx="7704856" cy="2031325"/>
          </a:xfrm>
          <a:prstGeom prst="rect">
            <a:avLst/>
          </a:prstGeom>
          <a:noFill/>
        </p:spPr>
        <p:txBody>
          <a:bodyPr wrap="square" rtlCol="0">
            <a:spAutoFit/>
          </a:bodyPr>
          <a:lstStyle/>
          <a:p>
            <a:r>
              <a:rPr lang="zh-CN" altLang="en-US" dirty="0" smtClean="0"/>
              <a:t>陈启强：</a:t>
            </a:r>
            <a:r>
              <a:rPr lang="en-US" altLang="zh-CN" dirty="0" err="1" smtClean="0"/>
              <a:t>uml</a:t>
            </a:r>
            <a:r>
              <a:rPr lang="zh-CN" altLang="en-US" dirty="0" smtClean="0"/>
              <a:t>基础</a:t>
            </a:r>
            <a:r>
              <a:rPr lang="en-US" altLang="zh-CN" dirty="0" err="1" smtClean="0"/>
              <a:t>IIIppt</a:t>
            </a:r>
            <a:r>
              <a:rPr lang="zh-CN" altLang="en-US" dirty="0" smtClean="0"/>
              <a:t>制作、界面原型修改、</a:t>
            </a:r>
            <a:r>
              <a:rPr lang="en-US" altLang="zh-CN" dirty="0" err="1" smtClean="0"/>
              <a:t>srs</a:t>
            </a:r>
            <a:r>
              <a:rPr lang="zh-CN" altLang="en-US" dirty="0" smtClean="0"/>
              <a:t>文档整合（</a:t>
            </a:r>
            <a:r>
              <a:rPr lang="en-US" altLang="zh-CN" dirty="0" smtClean="0"/>
              <a:t>28%</a:t>
            </a:r>
            <a:r>
              <a:rPr lang="zh-CN" altLang="en-US" dirty="0" smtClean="0"/>
              <a:t>）</a:t>
            </a:r>
            <a:endParaRPr lang="en-US" altLang="zh-CN" dirty="0" smtClean="0"/>
          </a:p>
          <a:p>
            <a:r>
              <a:rPr lang="zh-CN" altLang="en-US" dirty="0"/>
              <a:t>赵</a:t>
            </a:r>
            <a:r>
              <a:rPr lang="zh-CN" altLang="en-US" dirty="0" smtClean="0"/>
              <a:t>伟：对话框图绘画（多）（</a:t>
            </a:r>
            <a:r>
              <a:rPr lang="en-US" altLang="zh-CN" dirty="0"/>
              <a:t>26%</a:t>
            </a:r>
            <a:r>
              <a:rPr lang="zh-CN" altLang="en-US" dirty="0" smtClean="0"/>
              <a:t>）</a:t>
            </a:r>
            <a:endParaRPr lang="en-US" altLang="zh-CN" dirty="0" smtClean="0"/>
          </a:p>
          <a:p>
            <a:r>
              <a:rPr lang="zh-CN" altLang="en-US" dirty="0" smtClean="0"/>
              <a:t>余</a:t>
            </a:r>
            <a:r>
              <a:rPr lang="zh-CN" altLang="en-US" dirty="0"/>
              <a:t>泽</a:t>
            </a:r>
            <a:r>
              <a:rPr lang="zh-CN" altLang="en-US" dirty="0" smtClean="0"/>
              <a:t>伟：对话框图绘画（</a:t>
            </a:r>
            <a:r>
              <a:rPr lang="en-US" altLang="zh-CN" dirty="0" smtClean="0"/>
              <a:t>24%</a:t>
            </a:r>
            <a:r>
              <a:rPr lang="zh-CN" altLang="en-US" dirty="0" smtClean="0"/>
              <a:t>）</a:t>
            </a:r>
            <a:endParaRPr lang="en-US" altLang="zh-CN" dirty="0" smtClean="0"/>
          </a:p>
          <a:p>
            <a:r>
              <a:rPr lang="zh-CN" altLang="en-US" dirty="0" smtClean="0"/>
              <a:t>李文杰：界面原型修改（</a:t>
            </a:r>
            <a:r>
              <a:rPr lang="en-US" altLang="zh-CN" dirty="0" smtClean="0"/>
              <a:t>22%</a:t>
            </a:r>
            <a:r>
              <a:rPr lang="zh-CN" altLang="en-US" dirty="0"/>
              <a:t>）</a:t>
            </a:r>
            <a:endParaRPr lang="en-US" altLang="zh-CN" dirty="0"/>
          </a:p>
          <a:p>
            <a:endParaRPr lang="en-US" altLang="zh-CN" dirty="0"/>
          </a:p>
          <a:p>
            <a:endParaRPr lang="en-US" altLang="zh-CN" dirty="0" smtClean="0"/>
          </a:p>
          <a:p>
            <a:endParaRPr lang="zh-CN" altLang="en-US" dirty="0"/>
          </a:p>
        </p:txBody>
      </p:sp>
    </p:spTree>
    <p:extLst>
      <p:ext uri="{BB962C8B-B14F-4D97-AF65-F5344CB8AC3E}">
        <p14:creationId xmlns:p14="http://schemas.microsoft.com/office/powerpoint/2010/main" val="147731766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53"/>
            <a:ext cx="9144000" cy="5714493"/>
          </a:xfrm>
          <a:prstGeom prst="rect">
            <a:avLst/>
          </a:prstGeom>
        </p:spPr>
      </p:pic>
      <p:sp>
        <p:nvSpPr>
          <p:cNvPr id="5" name="标题 1"/>
          <p:cNvSpPr txBox="1">
            <a:spLocks/>
          </p:cNvSpPr>
          <p:nvPr/>
        </p:nvSpPr>
        <p:spPr>
          <a:xfrm>
            <a:off x="611560" y="2209428"/>
            <a:ext cx="3786214" cy="696780"/>
          </a:xfrm>
          <a:prstGeom prst="rect">
            <a:avLst/>
          </a:prstGeom>
        </p:spPr>
        <p:txBody>
          <a:bodyPr anchor="ctr"/>
          <a:lstStyle>
            <a:lvl1pPr algn="ctr" defTabSz="914400" rtl="0" eaLnBrk="1" latinLnBrk="0" hangingPunct="1">
              <a:spcBef>
                <a:spcPct val="0"/>
              </a:spcBef>
              <a:buNone/>
              <a:defRPr sz="4400" kern="1200">
                <a:solidFill>
                  <a:schemeClr val="tx1"/>
                </a:solidFill>
                <a:latin typeface="+mj-lt"/>
                <a:ea typeface="+mj-ea"/>
                <a:cs typeface="+mj-cs"/>
              </a:defRPr>
            </a:lvl1pPr>
          </a:lstStyle>
          <a:p>
            <a:pPr marL="0" marR="0" lvl="0" indent="0" defTabSz="914400" rtl="0" eaLnBrk="1" fontAlgn="auto" latinLnBrk="0" hangingPunct="1">
              <a:lnSpc>
                <a:spcPct val="100000"/>
              </a:lnSpc>
              <a:spcBef>
                <a:spcPct val="0"/>
              </a:spcBef>
              <a:spcAft>
                <a:spcPts val="0"/>
              </a:spcAft>
              <a:buClrTx/>
              <a:buSzTx/>
              <a:buFontTx/>
              <a:buNone/>
              <a:tabLst/>
              <a:defRPr/>
            </a:pPr>
            <a:r>
              <a:rPr lang="zh-CN" altLang="en-US" sz="4000" b="1" noProof="0"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latin typeface="微软雅黑" pitchFamily="34" charset="-122"/>
                <a:ea typeface="微软雅黑" pitchFamily="34" charset="-122"/>
              </a:rPr>
              <a:t>谢谢您的观看！</a:t>
            </a:r>
            <a:endParaRPr kumimoji="0" lang="en-US" altLang="zh-CN" sz="4000" b="1" i="0" u="none" strike="noStrike" kern="1200" cap="none" spc="0" normalizeH="0" baseline="0" noProof="0" dirty="0" smtClean="0">
              <a:ln w="12700">
                <a:solidFill>
                  <a:srgbClr val="1F497D">
                    <a:tint val="1000"/>
                  </a:srgbClr>
                </a:solidFill>
                <a:prstDash val="solid"/>
              </a:ln>
              <a:solidFill>
                <a:sysClr val="windowText" lastClr="000000"/>
              </a:solidFill>
              <a:effectLst>
                <a:outerShdw blurRad="50000" dist="50800" dir="7500000" algn="tl">
                  <a:srgbClr val="000000">
                    <a:shade val="5000"/>
                    <a:alpha val="35000"/>
                  </a:srgbClr>
                </a:outerShdw>
              </a:effectLst>
              <a:uLnTx/>
              <a:uFillTx/>
              <a:latin typeface="微软雅黑" pitchFamily="34" charset="-122"/>
              <a:ea typeface="微软雅黑" pitchFamily="34" charset="-122"/>
              <a:cs typeface="+mj-cs"/>
            </a:endParaRPr>
          </a:p>
        </p:txBody>
      </p:sp>
    </p:spTree>
    <p:extLst>
      <p:ext uri="{BB962C8B-B14F-4D97-AF65-F5344CB8AC3E}">
        <p14:creationId xmlns:p14="http://schemas.microsoft.com/office/powerpoint/2010/main" val="282903522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grpSp>
        <p:nvGrpSpPr>
          <p:cNvPr id="5" name="组合 4"/>
          <p:cNvGrpSpPr/>
          <p:nvPr/>
        </p:nvGrpSpPr>
        <p:grpSpPr>
          <a:xfrm>
            <a:off x="2105045" y="1137706"/>
            <a:ext cx="4929187" cy="787400"/>
            <a:chOff x="2102578" y="985292"/>
            <a:chExt cx="4929187" cy="787400"/>
          </a:xfrm>
        </p:grpSpPr>
        <p:sp>
          <p:nvSpPr>
            <p:cNvPr id="6" name="圆角矩形 5"/>
            <p:cNvSpPr/>
            <p:nvPr/>
          </p:nvSpPr>
          <p:spPr bwMode="auto">
            <a:xfrm>
              <a:off x="2102578" y="1048315"/>
              <a:ext cx="4929187" cy="661354"/>
            </a:xfrm>
            <a:prstGeom prst="roundRect">
              <a:avLst/>
            </a:prstGeom>
            <a:solidFill>
              <a:schemeClr val="accent6">
                <a:lumMod val="60000"/>
                <a:lumOff val="40000"/>
                <a:alpha val="25000"/>
              </a:schemeClr>
            </a:solidFill>
            <a:ln w="19050">
              <a:solidFill>
                <a:schemeClr val="accent6">
                  <a:lumMod val="50000"/>
                  <a:alpha val="73000"/>
                </a:schemeClr>
              </a:solidFill>
            </a:ln>
            <a:effectLst>
              <a:glow>
                <a:schemeClr val="bg1">
                  <a:alpha val="18000"/>
                </a:schemeClr>
              </a:glow>
              <a:outerShdw blurRad="50800" dist="38100" dir="5400000" algn="t" rotWithShape="0">
                <a:prstClr val="black">
                  <a:alpha val="2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n>
                  <a:solidFill>
                    <a:schemeClr val="bg1"/>
                  </a:solidFill>
                </a:ln>
                <a:effectLst>
                  <a:glow>
                    <a:schemeClr val="accent6">
                      <a:satMod val="175000"/>
                      <a:alpha val="1000"/>
                    </a:schemeClr>
                  </a:glow>
                </a:effectLst>
              </a:endParaRPr>
            </a:p>
          </p:txBody>
        </p:sp>
        <p:sp>
          <p:nvSpPr>
            <p:cNvPr id="7" name="标题 1"/>
            <p:cNvSpPr txBox="1">
              <a:spLocks/>
            </p:cNvSpPr>
            <p:nvPr/>
          </p:nvSpPr>
          <p:spPr bwMode="auto">
            <a:xfrm>
              <a:off x="2982789" y="985292"/>
              <a:ext cx="3168763" cy="78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lang="zh-CN" altLang="en-US" sz="2000" dirty="0" smtClean="0">
                  <a:latin typeface="微软雅黑" pitchFamily="34" charset="-122"/>
                  <a:ea typeface="微软雅黑" pitchFamily="34" charset="-122"/>
                </a:rPr>
                <a:t>对象图</a:t>
              </a:r>
              <a:endParaRPr lang="zh-CN" altLang="en-US" sz="2000" dirty="0">
                <a:latin typeface="微软雅黑" pitchFamily="34" charset="-122"/>
                <a:ea typeface="微软雅黑" pitchFamily="34" charset="-122"/>
              </a:endParaRPr>
            </a:p>
          </p:txBody>
        </p:sp>
      </p:grpSp>
      <p:grpSp>
        <p:nvGrpSpPr>
          <p:cNvPr id="8" name="组合 7"/>
          <p:cNvGrpSpPr/>
          <p:nvPr/>
        </p:nvGrpSpPr>
        <p:grpSpPr>
          <a:xfrm>
            <a:off x="2107404" y="2468942"/>
            <a:ext cx="4929187" cy="787400"/>
            <a:chOff x="2102578" y="985292"/>
            <a:chExt cx="4929187" cy="787400"/>
          </a:xfrm>
        </p:grpSpPr>
        <p:sp>
          <p:nvSpPr>
            <p:cNvPr id="9" name="圆角矩形 8"/>
            <p:cNvSpPr/>
            <p:nvPr/>
          </p:nvSpPr>
          <p:spPr bwMode="auto">
            <a:xfrm>
              <a:off x="2102578" y="1048315"/>
              <a:ext cx="4929187" cy="661354"/>
            </a:xfrm>
            <a:prstGeom prst="roundRect">
              <a:avLst/>
            </a:prstGeom>
            <a:solidFill>
              <a:schemeClr val="accent6">
                <a:lumMod val="60000"/>
                <a:lumOff val="40000"/>
                <a:alpha val="25000"/>
              </a:schemeClr>
            </a:solidFill>
            <a:ln w="19050">
              <a:solidFill>
                <a:schemeClr val="accent6">
                  <a:lumMod val="50000"/>
                  <a:alpha val="73000"/>
                </a:schemeClr>
              </a:solidFill>
            </a:ln>
            <a:effectLst>
              <a:glow>
                <a:schemeClr val="bg1">
                  <a:alpha val="18000"/>
                </a:schemeClr>
              </a:glow>
              <a:outerShdw blurRad="50800" dist="38100" dir="5400000" algn="t" rotWithShape="0">
                <a:prstClr val="black">
                  <a:alpha val="2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n>
                  <a:solidFill>
                    <a:schemeClr val="bg1"/>
                  </a:solidFill>
                </a:ln>
                <a:effectLst>
                  <a:glow>
                    <a:schemeClr val="accent6">
                      <a:satMod val="175000"/>
                      <a:alpha val="1000"/>
                    </a:schemeClr>
                  </a:glow>
                </a:effectLst>
              </a:endParaRPr>
            </a:p>
          </p:txBody>
        </p:sp>
        <p:sp>
          <p:nvSpPr>
            <p:cNvPr id="10" name="标题 1"/>
            <p:cNvSpPr txBox="1">
              <a:spLocks/>
            </p:cNvSpPr>
            <p:nvPr/>
          </p:nvSpPr>
          <p:spPr bwMode="auto">
            <a:xfrm>
              <a:off x="2982789" y="985292"/>
              <a:ext cx="3168763" cy="78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lang="zh-CN" altLang="en-US" sz="2000" dirty="0" smtClean="0">
                  <a:latin typeface="微软雅黑" pitchFamily="34" charset="-122"/>
                  <a:ea typeface="微软雅黑" pitchFamily="34" charset="-122"/>
                </a:rPr>
                <a:t>构件图</a:t>
              </a:r>
              <a:endParaRPr lang="zh-CN" altLang="en-US" sz="2000" dirty="0">
                <a:latin typeface="微软雅黑" pitchFamily="34" charset="-122"/>
                <a:ea typeface="微软雅黑" pitchFamily="34" charset="-122"/>
              </a:endParaRPr>
            </a:p>
          </p:txBody>
        </p:sp>
      </p:grpSp>
      <p:grpSp>
        <p:nvGrpSpPr>
          <p:cNvPr id="11" name="组合 10"/>
          <p:cNvGrpSpPr/>
          <p:nvPr/>
        </p:nvGrpSpPr>
        <p:grpSpPr>
          <a:xfrm>
            <a:off x="2142412" y="3793604"/>
            <a:ext cx="4929187" cy="787400"/>
            <a:chOff x="2102578" y="985292"/>
            <a:chExt cx="4929187" cy="787400"/>
          </a:xfrm>
        </p:grpSpPr>
        <p:sp>
          <p:nvSpPr>
            <p:cNvPr id="12" name="圆角矩形 11"/>
            <p:cNvSpPr/>
            <p:nvPr/>
          </p:nvSpPr>
          <p:spPr bwMode="auto">
            <a:xfrm>
              <a:off x="2102578" y="1048315"/>
              <a:ext cx="4929187" cy="661354"/>
            </a:xfrm>
            <a:prstGeom prst="roundRect">
              <a:avLst/>
            </a:prstGeom>
            <a:solidFill>
              <a:schemeClr val="accent6">
                <a:lumMod val="60000"/>
                <a:lumOff val="40000"/>
                <a:alpha val="25000"/>
              </a:schemeClr>
            </a:solidFill>
            <a:ln w="19050">
              <a:solidFill>
                <a:schemeClr val="accent6">
                  <a:lumMod val="50000"/>
                  <a:alpha val="73000"/>
                </a:schemeClr>
              </a:solidFill>
            </a:ln>
            <a:effectLst>
              <a:glow>
                <a:schemeClr val="bg1">
                  <a:alpha val="18000"/>
                </a:schemeClr>
              </a:glow>
              <a:outerShdw blurRad="50800" dist="38100" dir="5400000" algn="t" rotWithShape="0">
                <a:prstClr val="black">
                  <a:alpha val="20000"/>
                </a:prstClr>
              </a:outerShdw>
              <a:softEdge rad="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ln>
                  <a:solidFill>
                    <a:schemeClr val="bg1"/>
                  </a:solidFill>
                </a:ln>
                <a:effectLst>
                  <a:glow>
                    <a:schemeClr val="accent6">
                      <a:satMod val="175000"/>
                      <a:alpha val="1000"/>
                    </a:schemeClr>
                  </a:glow>
                </a:effectLst>
              </a:endParaRPr>
            </a:p>
          </p:txBody>
        </p:sp>
        <p:sp>
          <p:nvSpPr>
            <p:cNvPr id="13" name="标题 1"/>
            <p:cNvSpPr txBox="1">
              <a:spLocks/>
            </p:cNvSpPr>
            <p:nvPr/>
          </p:nvSpPr>
          <p:spPr bwMode="auto">
            <a:xfrm>
              <a:off x="2982789" y="985292"/>
              <a:ext cx="3168763" cy="78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r>
                <a:rPr lang="zh-CN" altLang="en-US" sz="2000" dirty="0" smtClean="0">
                  <a:latin typeface="微软雅黑" pitchFamily="34" charset="-122"/>
                  <a:ea typeface="微软雅黑" pitchFamily="34" charset="-122"/>
                </a:rPr>
                <a:t>包图</a:t>
              </a:r>
              <a:endParaRPr lang="zh-CN" altLang="en-US" sz="2000" dirty="0">
                <a:latin typeface="微软雅黑" pitchFamily="34" charset="-122"/>
                <a:ea typeface="微软雅黑" pitchFamily="34" charset="-122"/>
              </a:endParaRPr>
            </a:p>
          </p:txBody>
        </p:sp>
      </p:grpSp>
    </p:spTree>
    <p:extLst>
      <p:ext uri="{BB962C8B-B14F-4D97-AF65-F5344CB8AC3E}">
        <p14:creationId xmlns:p14="http://schemas.microsoft.com/office/powerpoint/2010/main" val="257872677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smtClean="0"/>
          </a:p>
          <a:p>
            <a:endParaRPr lang="en-US" altLang="zh-CN" dirty="0"/>
          </a:p>
          <a:p>
            <a:endParaRPr lang="en-US" altLang="zh-CN" dirty="0" smtClean="0"/>
          </a:p>
          <a:p>
            <a:r>
              <a:rPr lang="zh-CN" altLang="en-US" dirty="0">
                <a:solidFill>
                  <a:schemeClr val="tx1"/>
                </a:solidFill>
              </a:rPr>
              <a:t>对象代表一个单独的、可确认的物体、单元或实体，它可以是具体的也可以是抽象的，在问题领域里有确切定义的角色。换句话说，对象是边界非常清楚的任何</a:t>
            </a:r>
            <a:r>
              <a:rPr lang="zh-CN" altLang="en-US" dirty="0" smtClean="0">
                <a:solidFill>
                  <a:schemeClr val="tx1"/>
                </a:solidFill>
              </a:rPr>
              <a:t>事物。它包含以下部分：</a:t>
            </a:r>
            <a:endParaRPr lang="en-US" altLang="zh-CN" dirty="0" smtClean="0">
              <a:solidFill>
                <a:schemeClr val="tx1"/>
              </a:solidFill>
            </a:endParaRPr>
          </a:p>
          <a:p>
            <a:r>
              <a:rPr lang="zh-CN" altLang="en-US" dirty="0" smtClean="0">
                <a:solidFill>
                  <a:schemeClr val="tx1"/>
                </a:solidFill>
              </a:rPr>
              <a:t>     标识</a:t>
            </a:r>
            <a:r>
              <a:rPr lang="zh-CN" altLang="en-US" dirty="0">
                <a:solidFill>
                  <a:schemeClr val="tx1"/>
                </a:solidFill>
              </a:rPr>
              <a:t>（名字）：为了将一个对象与其它所有对象区分开来，我们通常会给它起一个</a:t>
            </a:r>
            <a:r>
              <a:rPr lang="zh-CN" altLang="en-US" dirty="0" smtClean="0">
                <a:solidFill>
                  <a:schemeClr val="tx1"/>
                </a:solidFill>
              </a:rPr>
              <a:t>“标识”，也就是“对象名”。</a:t>
            </a:r>
            <a:endParaRPr lang="en-US" altLang="zh-CN" dirty="0">
              <a:solidFill>
                <a:schemeClr val="tx1"/>
              </a:solidFill>
            </a:endParaRPr>
          </a:p>
          <a:p>
            <a:r>
              <a:rPr lang="zh-CN" altLang="en-US" dirty="0" smtClean="0">
                <a:solidFill>
                  <a:schemeClr val="tx1"/>
                </a:solidFill>
              </a:rPr>
              <a:t>     状态</a:t>
            </a:r>
            <a:r>
              <a:rPr lang="zh-CN" altLang="en-US" dirty="0">
                <a:solidFill>
                  <a:schemeClr val="tx1"/>
                </a:solidFill>
              </a:rPr>
              <a:t>（属性）：对象的状态包括对象的所有属性（通常是静态的）和这些属性的当前值（通常是动态的</a:t>
            </a:r>
            <a:r>
              <a:rPr lang="zh-CN" altLang="en-US" dirty="0" smtClean="0">
                <a:solidFill>
                  <a:schemeClr val="tx1"/>
                </a:solidFill>
              </a:rPr>
              <a:t>）。</a:t>
            </a:r>
            <a:endParaRPr lang="en-US" altLang="zh-CN" dirty="0" smtClean="0">
              <a:solidFill>
                <a:schemeClr val="tx1"/>
              </a:solidFill>
            </a:endParaRPr>
          </a:p>
          <a:p>
            <a:r>
              <a:rPr lang="zh-CN" altLang="en-US" dirty="0" smtClean="0">
                <a:solidFill>
                  <a:schemeClr val="tx1"/>
                </a:solidFill>
              </a:rPr>
              <a:t>     行为</a:t>
            </a:r>
            <a:r>
              <a:rPr lang="zh-CN" altLang="en-US" dirty="0">
                <a:solidFill>
                  <a:schemeClr val="tx1"/>
                </a:solidFill>
              </a:rPr>
              <a:t>（方法，事件）：没有一个对象是孤立存在的，对象可以被操作，也可以操作别的对象。而行为就是一个对象根据它的状态改变和消息传送所采取的行动和所做出的</a:t>
            </a:r>
            <a:r>
              <a:rPr lang="zh-CN" altLang="en-US" dirty="0" smtClean="0">
                <a:solidFill>
                  <a:schemeClr val="tx1"/>
                </a:solidFill>
              </a:rPr>
              <a:t>反应。</a:t>
            </a:r>
            <a:endParaRPr lang="en-US" altLang="zh-CN" dirty="0"/>
          </a:p>
          <a:p>
            <a:endParaRPr lang="en-US" altLang="zh-CN" dirty="0" smtClean="0"/>
          </a:p>
          <a:p>
            <a:endParaRPr lang="en-US" altLang="zh-CN" dirty="0"/>
          </a:p>
          <a:p>
            <a:endParaRPr lang="en-US" altLang="zh-CN" dirty="0" smtClean="0"/>
          </a:p>
          <a:p>
            <a:endParaRPr lang="en-US" altLang="zh-CN" dirty="0"/>
          </a:p>
          <a:p>
            <a:endParaRPr lang="zh-CN" altLang="en-US" dirty="0"/>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对象？</a:t>
            </a:r>
            <a:endParaRPr lang="zh-CN" altLang="en-US" sz="3200" dirty="0"/>
          </a:p>
        </p:txBody>
      </p:sp>
    </p:spTree>
    <p:extLst>
      <p:ext uri="{BB962C8B-B14F-4D97-AF65-F5344CB8AC3E}">
        <p14:creationId xmlns:p14="http://schemas.microsoft.com/office/powerpoint/2010/main" val="180009251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dirty="0" smtClean="0"/>
          </a:p>
          <a:p>
            <a:endParaRPr lang="en-US" altLang="zh-CN" dirty="0"/>
          </a:p>
          <a:p>
            <a:endParaRPr lang="en-US" altLang="zh-CN" dirty="0" smtClean="0">
              <a:solidFill>
                <a:schemeClr val="tx1"/>
              </a:solidFill>
            </a:endParaRPr>
          </a:p>
          <a:p>
            <a:r>
              <a:rPr lang="zh-CN" altLang="en-US" dirty="0">
                <a:solidFill>
                  <a:schemeClr val="tx1"/>
                </a:solidFill>
              </a:rPr>
              <a:t>对象图</a:t>
            </a:r>
            <a:r>
              <a:rPr lang="en-US" altLang="zh-CN" dirty="0">
                <a:solidFill>
                  <a:schemeClr val="tx1"/>
                </a:solidFill>
              </a:rPr>
              <a:t>(Object Diagram) </a:t>
            </a:r>
            <a:r>
              <a:rPr lang="zh-CN" altLang="en-US" dirty="0">
                <a:solidFill>
                  <a:schemeClr val="tx1"/>
                </a:solidFill>
              </a:rPr>
              <a:t>是显示了一组对象和他们之间的关系。使用对象图来说明数据结构，类图中的类或组件等的实例的静态快照。对象图和类图一样反映系统的静态过程，但它是从实际的或原型化的情景来表达的。对象图对象图显示某时刻对象和对象之间的关系。一个对象图可看成一个类图的特殊用例，实例和类可在其中显示。对象也和合作图相联系，合作图显示处于语境中的对象原型</a:t>
            </a:r>
            <a:r>
              <a:rPr lang="en-US" altLang="zh-CN" dirty="0">
                <a:solidFill>
                  <a:schemeClr val="tx1"/>
                </a:solidFill>
              </a:rPr>
              <a:t>(</a:t>
            </a:r>
            <a:r>
              <a:rPr lang="zh-CN" altLang="en-US" dirty="0">
                <a:solidFill>
                  <a:schemeClr val="tx1"/>
                </a:solidFill>
              </a:rPr>
              <a:t>类元角色</a:t>
            </a:r>
            <a:r>
              <a:rPr lang="en-US" altLang="zh-CN" dirty="0">
                <a:solidFill>
                  <a:schemeClr val="tx1"/>
                </a:solidFill>
              </a:rPr>
              <a:t>)</a:t>
            </a:r>
            <a:r>
              <a:rPr lang="zh-CN" altLang="en-US" dirty="0">
                <a:solidFill>
                  <a:schemeClr val="tx1"/>
                </a:solidFill>
              </a:rPr>
              <a:t>。</a:t>
            </a:r>
          </a:p>
          <a:p>
            <a:r>
              <a:rPr lang="zh-CN" altLang="en-US" dirty="0">
                <a:solidFill>
                  <a:schemeClr val="tx1"/>
                </a:solidFill>
              </a:rPr>
              <a:t>对象图是类图的实例，几乎使用与类图完全相同的标识。他们的不同点在于对象图显示类的多个对象实例，而不是实际的类。一个对象图是类图的一个实例。由于对象存在生命周期，因此对象图只能在系统某一时间段存在</a:t>
            </a:r>
            <a:r>
              <a:rPr lang="zh-CN" altLang="en-US" dirty="0" smtClean="0">
                <a:solidFill>
                  <a:schemeClr val="tx1"/>
                </a:solidFill>
              </a:rPr>
              <a:t>。</a:t>
            </a:r>
            <a:endParaRPr lang="en-US" altLang="zh-CN" dirty="0" smtClean="0">
              <a:solidFill>
                <a:schemeClr val="tx1"/>
              </a:solidFill>
            </a:endParaRPr>
          </a:p>
          <a:p>
            <a:endParaRPr lang="en-US" altLang="zh-CN" dirty="0" smtClean="0"/>
          </a:p>
          <a:p>
            <a:endParaRPr lang="en-US" altLang="zh-CN" dirty="0"/>
          </a:p>
          <a:p>
            <a:endParaRPr lang="en-US" altLang="zh-CN" dirty="0" smtClean="0"/>
          </a:p>
          <a:p>
            <a:endParaRPr lang="en-US" altLang="zh-CN" dirty="0"/>
          </a:p>
          <a:p>
            <a:endParaRPr lang="zh-CN" altLang="en-US" dirty="0"/>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对象图</a:t>
            </a:r>
            <a:endParaRPr lang="zh-CN" altLang="en-US" sz="3200" dirty="0"/>
          </a:p>
        </p:txBody>
      </p:sp>
    </p:spTree>
    <p:extLst>
      <p:ext uri="{BB962C8B-B14F-4D97-AF65-F5344CB8AC3E}">
        <p14:creationId xmlns:p14="http://schemas.microsoft.com/office/powerpoint/2010/main" val="3123191239"/>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smtClean="0"/>
              <a:t>对象</a:t>
            </a:r>
            <a:r>
              <a:rPr lang="zh-CN" altLang="en-US" sz="3200" dirty="0"/>
              <a:t>图的目的可概括为：</a:t>
            </a:r>
          </a:p>
        </p:txBody>
      </p:sp>
      <p:sp>
        <p:nvSpPr>
          <p:cNvPr id="3" name="TextBox 2"/>
          <p:cNvSpPr txBox="1"/>
          <p:nvPr/>
        </p:nvSpPr>
        <p:spPr>
          <a:xfrm>
            <a:off x="683568" y="1983434"/>
            <a:ext cx="7776864" cy="1200329"/>
          </a:xfrm>
          <a:prstGeom prst="rect">
            <a:avLst/>
          </a:prstGeom>
          <a:noFill/>
        </p:spPr>
        <p:txBody>
          <a:bodyPr wrap="square" rtlCol="0">
            <a:spAutoFit/>
          </a:bodyPr>
          <a:lstStyle/>
          <a:p>
            <a:pPr marL="0" lvl="1"/>
            <a:r>
              <a:rPr lang="zh-CN" altLang="en-US" dirty="0"/>
              <a:t>正向和逆向工程</a:t>
            </a:r>
            <a:r>
              <a:rPr lang="zh-CN" altLang="en-US" dirty="0" smtClean="0"/>
              <a:t>。</a:t>
            </a:r>
            <a:endParaRPr lang="en-US" altLang="zh-CN" dirty="0" smtClean="0"/>
          </a:p>
          <a:p>
            <a:r>
              <a:rPr lang="zh-CN" altLang="en-US" dirty="0" smtClean="0"/>
              <a:t>一</a:t>
            </a:r>
            <a:r>
              <a:rPr lang="zh-CN" altLang="en-US" dirty="0"/>
              <a:t>个系统的对象间的关系</a:t>
            </a:r>
          </a:p>
          <a:p>
            <a:r>
              <a:rPr lang="zh-CN" altLang="en-US" dirty="0"/>
              <a:t>一个交互的静态视图。</a:t>
            </a:r>
          </a:p>
          <a:p>
            <a:r>
              <a:rPr lang="zh-CN" altLang="en-US" dirty="0"/>
              <a:t>了解对象的行为和他们的关系从实用的角度来看   </a:t>
            </a:r>
            <a:endParaRPr lang="en-US" altLang="zh-CN" dirty="0"/>
          </a:p>
        </p:txBody>
      </p:sp>
    </p:spTree>
    <p:extLst>
      <p:ext uri="{BB962C8B-B14F-4D97-AF65-F5344CB8AC3E}">
        <p14:creationId xmlns:p14="http://schemas.microsoft.com/office/powerpoint/2010/main" val="283212959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a:solidFill>
                  <a:srgbClr val="000000"/>
                </a:solidFill>
                <a:latin typeface="宋体" panose="02010600030101010101" pitchFamily="2" charset="-122"/>
                <a:ea typeface="宋体" panose="02010600030101010101" pitchFamily="2" charset="-122"/>
              </a:rPr>
              <a:t>对象图的用途</a:t>
            </a:r>
            <a:endParaRPr lang="zh-CN" altLang="en-US" sz="3200" dirty="0"/>
          </a:p>
        </p:txBody>
      </p:sp>
      <p:sp>
        <p:nvSpPr>
          <p:cNvPr id="3" name="TextBox 2"/>
          <p:cNvSpPr txBox="1"/>
          <p:nvPr/>
        </p:nvSpPr>
        <p:spPr>
          <a:xfrm>
            <a:off x="683568" y="1983434"/>
            <a:ext cx="7776864" cy="1754326"/>
          </a:xfrm>
          <a:prstGeom prst="rect">
            <a:avLst/>
          </a:prstGeom>
          <a:noFill/>
        </p:spPr>
        <p:txBody>
          <a:bodyPr wrap="square" rtlCol="0">
            <a:spAutoFit/>
          </a:bodyPr>
          <a:lstStyle/>
          <a:p>
            <a:r>
              <a:rPr lang="en-US" altLang="zh-CN" dirty="0" smtClean="0"/>
              <a:t>1.</a:t>
            </a:r>
            <a:r>
              <a:rPr lang="zh-CN" altLang="en-US" dirty="0" smtClean="0"/>
              <a:t>捕获</a:t>
            </a:r>
            <a:r>
              <a:rPr lang="zh-CN" altLang="en-US" dirty="0"/>
              <a:t>实例和连接</a:t>
            </a:r>
          </a:p>
          <a:p>
            <a:r>
              <a:rPr lang="en-US" altLang="zh-CN" dirty="0" smtClean="0"/>
              <a:t>2.</a:t>
            </a:r>
            <a:r>
              <a:rPr lang="zh-CN" altLang="en-US" dirty="0" smtClean="0"/>
              <a:t>在</a:t>
            </a:r>
            <a:r>
              <a:rPr lang="zh-CN" altLang="en-US" dirty="0"/>
              <a:t>分析和设计阶段创建</a:t>
            </a:r>
          </a:p>
          <a:p>
            <a:r>
              <a:rPr lang="en-US" altLang="zh-CN" dirty="0" smtClean="0"/>
              <a:t>3.</a:t>
            </a:r>
            <a:r>
              <a:rPr lang="zh-CN" altLang="en-US" dirty="0" smtClean="0"/>
              <a:t>捕获</a:t>
            </a:r>
            <a:r>
              <a:rPr lang="zh-CN" altLang="en-US" dirty="0"/>
              <a:t>交互的静态部分</a:t>
            </a:r>
          </a:p>
          <a:p>
            <a:r>
              <a:rPr lang="en-US" altLang="zh-CN" dirty="0" smtClean="0"/>
              <a:t>4.</a:t>
            </a:r>
            <a:r>
              <a:rPr lang="zh-CN" altLang="en-US" dirty="0" smtClean="0"/>
              <a:t>举例说明</a:t>
            </a:r>
            <a:r>
              <a:rPr lang="zh-CN" altLang="en-US" dirty="0"/>
              <a:t>数据</a:t>
            </a:r>
            <a:r>
              <a:rPr lang="en-US" altLang="zh-CN" dirty="0"/>
              <a:t>/</a:t>
            </a:r>
            <a:r>
              <a:rPr lang="zh-CN" altLang="en-US" dirty="0"/>
              <a:t>对象结构</a:t>
            </a:r>
          </a:p>
          <a:p>
            <a:r>
              <a:rPr lang="en-US" altLang="zh-CN" dirty="0" smtClean="0"/>
              <a:t>5.</a:t>
            </a:r>
            <a:r>
              <a:rPr lang="zh-CN" altLang="en-US" dirty="0" smtClean="0"/>
              <a:t>详细</a:t>
            </a:r>
            <a:r>
              <a:rPr lang="zh-CN" altLang="en-US" dirty="0"/>
              <a:t>描述瞬态图</a:t>
            </a:r>
          </a:p>
          <a:p>
            <a:r>
              <a:rPr lang="en-US" altLang="zh-CN" dirty="0" smtClean="0"/>
              <a:t>6.</a:t>
            </a:r>
            <a:r>
              <a:rPr lang="zh-CN" altLang="en-US" dirty="0" smtClean="0"/>
              <a:t>由</a:t>
            </a:r>
            <a:r>
              <a:rPr lang="zh-CN" altLang="en-US" dirty="0"/>
              <a:t>分析人员、设计人员和代码实现人员开发</a:t>
            </a:r>
          </a:p>
        </p:txBody>
      </p:sp>
    </p:spTree>
    <p:extLst>
      <p:ext uri="{BB962C8B-B14F-4D97-AF65-F5344CB8AC3E}">
        <p14:creationId xmlns:p14="http://schemas.microsoft.com/office/powerpoint/2010/main" val="310599123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611560" y="409228"/>
            <a:ext cx="6120680" cy="584775"/>
          </a:xfrm>
          <a:prstGeom prst="rect">
            <a:avLst/>
          </a:prstGeom>
          <a:noFill/>
        </p:spPr>
        <p:txBody>
          <a:bodyPr wrap="square" rtlCol="0">
            <a:spAutoFit/>
          </a:bodyPr>
          <a:lstStyle/>
          <a:p>
            <a:r>
              <a:rPr lang="zh-CN" altLang="en-US" sz="3200" dirty="0">
                <a:solidFill>
                  <a:srgbClr val="000000"/>
                </a:solidFill>
                <a:latin typeface="宋体" panose="02010600030101010101" pitchFamily="2" charset="-122"/>
                <a:ea typeface="宋体" panose="02010600030101010101" pitchFamily="2" charset="-122"/>
              </a:rPr>
              <a:t>对象</a:t>
            </a:r>
            <a:r>
              <a:rPr lang="zh-CN" altLang="en-US" sz="3200" dirty="0" smtClean="0">
                <a:solidFill>
                  <a:srgbClr val="000000"/>
                </a:solidFill>
                <a:latin typeface="宋体" panose="02010600030101010101" pitchFamily="2" charset="-122"/>
                <a:ea typeface="宋体" panose="02010600030101010101" pitchFamily="2" charset="-122"/>
              </a:rPr>
              <a:t>图例子</a:t>
            </a:r>
            <a:endParaRPr lang="zh-CN" altLang="en-US" sz="3200" dirty="0"/>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1462088"/>
            <a:ext cx="7344815" cy="355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8997923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546993" y="409227"/>
            <a:ext cx="6120680" cy="584775"/>
          </a:xfrm>
          <a:prstGeom prst="rect">
            <a:avLst/>
          </a:prstGeom>
          <a:noFill/>
        </p:spPr>
        <p:txBody>
          <a:bodyPr wrap="square" rtlCol="0">
            <a:spAutoFit/>
          </a:bodyPr>
          <a:lstStyle/>
          <a:p>
            <a:r>
              <a:rPr lang="zh-CN" altLang="en-US" sz="3200" dirty="0" smtClean="0">
                <a:solidFill>
                  <a:srgbClr val="000000"/>
                </a:solidFill>
                <a:latin typeface="宋体" panose="02010600030101010101" pitchFamily="2" charset="-122"/>
                <a:ea typeface="宋体" panose="02010600030101010101" pitchFamily="2" charset="-122"/>
              </a:rPr>
              <a:t>构件</a:t>
            </a:r>
            <a:endParaRPr lang="zh-CN" altLang="en-US" sz="3200" dirty="0"/>
          </a:p>
        </p:txBody>
      </p:sp>
      <p:sp>
        <p:nvSpPr>
          <p:cNvPr id="3" name="TextBox 2"/>
          <p:cNvSpPr txBox="1"/>
          <p:nvPr/>
        </p:nvSpPr>
        <p:spPr>
          <a:xfrm>
            <a:off x="674621" y="1567936"/>
            <a:ext cx="7776864" cy="1477328"/>
          </a:xfrm>
          <a:prstGeom prst="rect">
            <a:avLst/>
          </a:prstGeom>
          <a:noFill/>
        </p:spPr>
        <p:txBody>
          <a:bodyPr wrap="square" rtlCol="0">
            <a:spAutoFit/>
          </a:bodyPr>
          <a:lstStyle/>
          <a:p>
            <a:r>
              <a:rPr lang="zh-CN" altLang="en-US" dirty="0" smtClean="0"/>
              <a:t>构件</a:t>
            </a:r>
            <a:r>
              <a:rPr lang="zh-CN" altLang="en-US" dirty="0"/>
              <a:t>是系统的可替代的物理部分</a:t>
            </a:r>
            <a:r>
              <a:rPr lang="en-US" altLang="zh-CN" dirty="0"/>
              <a:t>,</a:t>
            </a:r>
            <a:r>
              <a:rPr lang="zh-CN" altLang="en-US" dirty="0"/>
              <a:t>它表示的是实际的事物</a:t>
            </a:r>
            <a:r>
              <a:rPr lang="en-US" altLang="zh-CN" dirty="0"/>
              <a:t>.</a:t>
            </a:r>
            <a:r>
              <a:rPr lang="zh-CN" altLang="en-US" dirty="0"/>
              <a:t>构件是定义了良好接口的物理实现单元</a:t>
            </a:r>
            <a:r>
              <a:rPr lang="en-US" altLang="zh-CN" dirty="0"/>
              <a:t>.</a:t>
            </a:r>
            <a:r>
              <a:rPr lang="zh-CN" altLang="en-US" dirty="0"/>
              <a:t>它是系统中可以替代的部分</a:t>
            </a:r>
            <a:r>
              <a:rPr lang="en-US" altLang="zh-CN" dirty="0"/>
              <a:t>.</a:t>
            </a:r>
            <a:r>
              <a:rPr lang="zh-CN" altLang="en-US" dirty="0"/>
              <a:t>每个构件体现了</a:t>
            </a:r>
            <a:r>
              <a:rPr lang="zh-CN" altLang="en-US" dirty="0" smtClean="0"/>
              <a:t>系统设计中</a:t>
            </a:r>
            <a:r>
              <a:rPr lang="zh-CN" altLang="en-US" dirty="0"/>
              <a:t>的特定类的实现</a:t>
            </a:r>
            <a:r>
              <a:rPr lang="en-US" altLang="zh-CN" dirty="0"/>
              <a:t>.</a:t>
            </a:r>
            <a:r>
              <a:rPr lang="zh-CN" altLang="en-US" dirty="0"/>
              <a:t>良好定义的构件不直接依赖于其它构件而依赖于构件所支持的接口</a:t>
            </a:r>
            <a:r>
              <a:rPr lang="en-US" altLang="zh-CN" dirty="0"/>
              <a:t>.</a:t>
            </a:r>
            <a:r>
              <a:rPr lang="zh-CN" altLang="en-US" dirty="0"/>
              <a:t>在这种情况下</a:t>
            </a:r>
            <a:r>
              <a:rPr lang="en-US" altLang="zh-CN" dirty="0"/>
              <a:t>,</a:t>
            </a:r>
            <a:r>
              <a:rPr lang="zh-CN" altLang="en-US" dirty="0"/>
              <a:t>系统中的一个构件可以被支持正确的接口的其它构件所替代</a:t>
            </a:r>
            <a:r>
              <a:rPr lang="en-US" altLang="zh-CN" dirty="0" smtClean="0"/>
              <a:t>.</a:t>
            </a:r>
            <a:endParaRPr lang="zh-CN" altLang="en-US" dirty="0"/>
          </a:p>
        </p:txBody>
      </p:sp>
    </p:spTree>
    <p:extLst>
      <p:ext uri="{BB962C8B-B14F-4D97-AF65-F5344CB8AC3E}">
        <p14:creationId xmlns:p14="http://schemas.microsoft.com/office/powerpoint/2010/main" val="236263165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 y="4572"/>
            <a:ext cx="9125712" cy="5705856"/>
          </a:xfrm>
          <a:prstGeom prst="rect">
            <a:avLst/>
          </a:prstGeom>
        </p:spPr>
      </p:pic>
      <p:sp>
        <p:nvSpPr>
          <p:cNvPr id="6" name="圆角矩形 5"/>
          <p:cNvSpPr/>
          <p:nvPr/>
        </p:nvSpPr>
        <p:spPr>
          <a:xfrm>
            <a:off x="520389" y="1127081"/>
            <a:ext cx="8156067" cy="3170579"/>
          </a:xfrm>
          <a:prstGeom prst="roundRect">
            <a:avLst>
              <a:gd name="adj" fmla="val 5252"/>
            </a:avLst>
          </a:prstGeom>
          <a:solidFill>
            <a:schemeClr val="accent6">
              <a:lumMod val="60000"/>
              <a:lumOff val="40000"/>
              <a:alpha val="25000"/>
            </a:schemeClr>
          </a:solidFill>
          <a:ln w="31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a:p>
            <a:pPr lvl="1"/>
            <a:endParaRPr lang="en-US" altLang="zh-CN" dirty="0">
              <a:solidFill>
                <a:schemeClr val="tx1"/>
              </a:solidFill>
            </a:endParaRPr>
          </a:p>
          <a:p>
            <a:pPr lvl="1"/>
            <a:endParaRPr lang="en-US" altLang="zh-CN" dirty="0" smtClean="0">
              <a:solidFill>
                <a:schemeClr val="tx1"/>
              </a:solidFill>
            </a:endParaRPr>
          </a:p>
        </p:txBody>
      </p:sp>
      <p:sp>
        <p:nvSpPr>
          <p:cNvPr id="7" name="TextBox 6"/>
          <p:cNvSpPr txBox="1"/>
          <p:nvPr/>
        </p:nvSpPr>
        <p:spPr>
          <a:xfrm>
            <a:off x="4572000" y="2214267"/>
            <a:ext cx="374441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　　　　　　　　　　　　　　　</a:t>
            </a:r>
            <a:endParaRPr lang="zh-CN" altLang="en-US" dirty="0">
              <a:latin typeface="微软雅黑" pitchFamily="34" charset="-122"/>
              <a:ea typeface="微软雅黑" pitchFamily="34" charset="-122"/>
            </a:endParaRPr>
          </a:p>
        </p:txBody>
      </p:sp>
      <p:sp>
        <p:nvSpPr>
          <p:cNvPr id="2" name="TextBox 1"/>
          <p:cNvSpPr txBox="1"/>
          <p:nvPr/>
        </p:nvSpPr>
        <p:spPr>
          <a:xfrm>
            <a:off x="546993" y="409227"/>
            <a:ext cx="6120680" cy="584775"/>
          </a:xfrm>
          <a:prstGeom prst="rect">
            <a:avLst/>
          </a:prstGeom>
          <a:noFill/>
        </p:spPr>
        <p:txBody>
          <a:bodyPr wrap="square" rtlCol="0">
            <a:spAutoFit/>
          </a:bodyPr>
          <a:lstStyle/>
          <a:p>
            <a:r>
              <a:rPr lang="zh-CN" altLang="en-US" sz="3200" dirty="0" smtClean="0">
                <a:solidFill>
                  <a:srgbClr val="000000"/>
                </a:solidFill>
                <a:latin typeface="宋体" panose="02010600030101010101" pitchFamily="2" charset="-122"/>
                <a:ea typeface="宋体" panose="02010600030101010101" pitchFamily="2" charset="-122"/>
              </a:rPr>
              <a:t>构件图</a:t>
            </a:r>
            <a:endParaRPr lang="zh-CN" altLang="en-US" sz="3200" dirty="0"/>
          </a:p>
        </p:txBody>
      </p:sp>
      <p:sp>
        <p:nvSpPr>
          <p:cNvPr id="3" name="TextBox 2"/>
          <p:cNvSpPr txBox="1"/>
          <p:nvPr/>
        </p:nvSpPr>
        <p:spPr>
          <a:xfrm>
            <a:off x="674621" y="1567936"/>
            <a:ext cx="7776864" cy="1477328"/>
          </a:xfrm>
          <a:prstGeom prst="rect">
            <a:avLst/>
          </a:prstGeom>
          <a:noFill/>
        </p:spPr>
        <p:txBody>
          <a:bodyPr wrap="square" rtlCol="0">
            <a:spAutoFit/>
          </a:bodyPr>
          <a:lstStyle/>
          <a:p>
            <a:r>
              <a:rPr lang="zh-CN" altLang="en-US" dirty="0" smtClean="0"/>
              <a:t>构件</a:t>
            </a:r>
            <a:r>
              <a:rPr lang="zh-CN" altLang="en-US" dirty="0"/>
              <a:t>是系统的可替代的物理部分</a:t>
            </a:r>
            <a:r>
              <a:rPr lang="en-US" altLang="zh-CN" dirty="0"/>
              <a:t>,</a:t>
            </a:r>
            <a:r>
              <a:rPr lang="zh-CN" altLang="en-US" dirty="0"/>
              <a:t>它表示的是实际的事物</a:t>
            </a:r>
            <a:r>
              <a:rPr lang="en-US" altLang="zh-CN" dirty="0"/>
              <a:t>.</a:t>
            </a:r>
            <a:r>
              <a:rPr lang="zh-CN" altLang="en-US" dirty="0"/>
              <a:t>构件是定义了良好接口的物理实现单元</a:t>
            </a:r>
            <a:r>
              <a:rPr lang="en-US" altLang="zh-CN" dirty="0"/>
              <a:t>.</a:t>
            </a:r>
            <a:r>
              <a:rPr lang="zh-CN" altLang="en-US" dirty="0"/>
              <a:t>它是系统中可以替代的部分</a:t>
            </a:r>
            <a:r>
              <a:rPr lang="en-US" altLang="zh-CN" dirty="0"/>
              <a:t>.</a:t>
            </a:r>
            <a:r>
              <a:rPr lang="zh-CN" altLang="en-US" dirty="0"/>
              <a:t>每个构件体现了</a:t>
            </a:r>
            <a:r>
              <a:rPr lang="zh-CN" altLang="en-US" dirty="0" smtClean="0"/>
              <a:t>系统设计中</a:t>
            </a:r>
            <a:r>
              <a:rPr lang="zh-CN" altLang="en-US" dirty="0"/>
              <a:t>的特定类的实现</a:t>
            </a:r>
            <a:r>
              <a:rPr lang="en-US" altLang="zh-CN" dirty="0"/>
              <a:t>.</a:t>
            </a:r>
            <a:r>
              <a:rPr lang="zh-CN" altLang="en-US" dirty="0"/>
              <a:t>良好定义的构件不直接依赖于其它构件而依赖于构件所支持的接口</a:t>
            </a:r>
            <a:r>
              <a:rPr lang="en-US" altLang="zh-CN" dirty="0"/>
              <a:t>.</a:t>
            </a:r>
            <a:r>
              <a:rPr lang="zh-CN" altLang="en-US" dirty="0"/>
              <a:t>在这种情况下</a:t>
            </a:r>
            <a:r>
              <a:rPr lang="en-US" altLang="zh-CN" dirty="0"/>
              <a:t>,</a:t>
            </a:r>
            <a:r>
              <a:rPr lang="zh-CN" altLang="en-US" dirty="0"/>
              <a:t>系统中的一个构件可以被支持正确的接口的其它构件所替代</a:t>
            </a:r>
            <a:r>
              <a:rPr lang="en-US" altLang="zh-CN" dirty="0" smtClean="0"/>
              <a:t>.</a:t>
            </a:r>
            <a:endParaRPr lang="zh-CN" altLang="en-US" dirty="0"/>
          </a:p>
        </p:txBody>
      </p:sp>
    </p:spTree>
    <p:extLst>
      <p:ext uri="{BB962C8B-B14F-4D97-AF65-F5344CB8AC3E}">
        <p14:creationId xmlns:p14="http://schemas.microsoft.com/office/powerpoint/2010/main" val="2889991303"/>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TotalTime>
  <Words>961</Words>
  <Application>Microsoft Office PowerPoint</Application>
  <PresentationFormat>全屏显示(16:10)</PresentationFormat>
  <Paragraphs>130</Paragraphs>
  <Slides>19</Slides>
  <Notes>0</Notes>
  <HiddenSlides>0</HiddenSlides>
  <MMClips>0</MMClips>
  <ScaleCrop>false</ScaleCrop>
  <HeadingPairs>
    <vt:vector size="4" baseType="variant">
      <vt:variant>
        <vt:lpstr>主题</vt:lpstr>
      </vt:variant>
      <vt:variant>
        <vt:i4>1</vt:i4>
      </vt:variant>
      <vt:variant>
        <vt:lpstr>幻灯片标题</vt:lpstr>
      </vt:variant>
      <vt:variant>
        <vt:i4>19</vt:i4>
      </vt:variant>
    </vt:vector>
  </HeadingPairs>
  <TitlesOfParts>
    <vt:vector size="20"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 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高迎春</dc:creator>
  <cp:lastModifiedBy>admin</cp:lastModifiedBy>
  <cp:revision>29</cp:revision>
  <dcterms:created xsi:type="dcterms:W3CDTF">2011-09-09T07:21:15Z</dcterms:created>
  <dcterms:modified xsi:type="dcterms:W3CDTF">2017-12-20T01:09:42Z</dcterms:modified>
</cp:coreProperties>
</file>

<file path=docProps/thumbnail.jpeg>
</file>